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1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6E4A9-6072-45F8-AE77-155EB86D10B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76250" y="1268413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67250" y="1268413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D29C6-6D28-497A-BE09-D4D4EE79A1E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89D621-B978-4EB7-980E-A46782B67A0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49BD2-5C4C-40A0-815C-E6EC52467F0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hyperlink" Target="mailto:lgg@cs.ntust.edu.tw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46329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0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46330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146330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463305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3306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3307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3308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3309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146331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463312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3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4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5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6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7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46331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7625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463319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250" y="1268413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46332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zh-TW"/>
          </a:p>
        </p:txBody>
      </p:sp>
      <p:sp>
        <p:nvSpPr>
          <p:cNvPr id="146332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zh-TW"/>
          </a:p>
        </p:txBody>
      </p:sp>
      <p:sp>
        <p:nvSpPr>
          <p:cNvPr id="146332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4CC7B7DB-30E4-4489-8E11-6656BE016FDF}" type="slidenum">
              <a:rPr lang="en-US" altLang="zh-TW"/>
              <a:pPr/>
              <a:t>‹#›</a:t>
            </a:fld>
            <a:endParaRPr lang="en-US" altLang="zh-TW"/>
          </a:p>
        </p:txBody>
      </p: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1241425" y="6399213"/>
            <a:ext cx="6408738" cy="493712"/>
            <a:chOff x="782" y="4031"/>
            <a:chExt cx="4037" cy="311"/>
          </a:xfrm>
        </p:grpSpPr>
        <p:pic>
          <p:nvPicPr>
            <p:cNvPr id="1463324" name="Picture 28" descr="namemark2"/>
            <p:cNvPicPr>
              <a:picLocks noChangeAspect="1" noChangeArrowheads="1"/>
            </p:cNvPicPr>
            <p:nvPr userDrawn="1"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82" y="4031"/>
              <a:ext cx="960" cy="199"/>
            </a:xfrm>
            <a:prstGeom prst="rect">
              <a:avLst/>
            </a:prstGeom>
            <a:noFill/>
          </p:spPr>
        </p:pic>
        <p:sp>
          <p:nvSpPr>
            <p:cNvPr id="1463325" name="Rectangle 29"/>
            <p:cNvSpPr>
              <a:spLocks noChangeArrowheads="1"/>
            </p:cNvSpPr>
            <p:nvPr userDrawn="1"/>
          </p:nvSpPr>
          <p:spPr bwMode="auto">
            <a:xfrm>
              <a:off x="1774" y="4059"/>
              <a:ext cx="304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TW" altLang="en-US" sz="1200">
                  <a:solidFill>
                    <a:srgbClr val="FFFF00"/>
                  </a:solidFill>
                  <a:ea typeface="標楷體" pitchFamily="65" charset="-120"/>
                </a:rPr>
                <a:t>李國光   </a:t>
              </a:r>
              <a:r>
                <a:rPr lang="zh-TW" altLang="en-US" sz="1200">
                  <a:solidFill>
                    <a:srgbClr val="FFFF00"/>
                  </a:solidFill>
                  <a:ea typeface="標楷體" pitchFamily="65" charset="-120"/>
                  <a:sym typeface="Symbol" pitchFamily="18" charset="2"/>
                </a:rPr>
                <a:t></a:t>
              </a:r>
              <a:r>
                <a:rPr lang="zh-TW" altLang="en-US" sz="1200">
                  <a:solidFill>
                    <a:srgbClr val="FFFF00"/>
                  </a:solidFill>
                  <a:ea typeface="標楷體" pitchFamily="65" charset="-120"/>
                </a:rPr>
                <a:t> 版權所有   </a:t>
              </a:r>
              <a:r>
                <a:rPr lang="en-US" altLang="zh-TW" sz="1200">
                  <a:solidFill>
                    <a:srgbClr val="FFFF00"/>
                  </a:solidFill>
                  <a:ea typeface="標楷體" pitchFamily="65" charset="-120"/>
                </a:rPr>
                <a:t>Tel: 02-2737-6782  Email: </a:t>
              </a:r>
              <a:r>
                <a:rPr lang="en-US" altLang="zh-TW" sz="1200">
                  <a:solidFill>
                    <a:srgbClr val="FFFF00"/>
                  </a:solidFill>
                  <a:ea typeface="標楷體" pitchFamily="65" charset="-120"/>
                  <a:hlinkClick r:id="rId7"/>
                </a:rPr>
                <a:t>lgg@cs.ntust.edu.tw</a:t>
              </a:r>
              <a:endParaRPr lang="en-US" altLang="zh-TW" sz="1200" b="1">
                <a:ea typeface="標楷體" pitchFamily="65" charset="-120"/>
              </a:endParaRPr>
            </a:p>
          </p:txBody>
        </p:sp>
        <p:sp>
          <p:nvSpPr>
            <p:cNvPr id="1463326" name="Text Box 30"/>
            <p:cNvSpPr txBox="1">
              <a:spLocks noChangeArrowheads="1"/>
            </p:cNvSpPr>
            <p:nvPr userDrawn="1"/>
          </p:nvSpPr>
          <p:spPr bwMode="auto">
            <a:xfrm>
              <a:off x="1859" y="4169"/>
              <a:ext cx="23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TW" altLang="en-US" sz="1200">
                  <a:solidFill>
                    <a:srgbClr val="FF3300"/>
                  </a:solidFill>
                  <a:latin typeface="標楷體" pitchFamily="65" charset="-120"/>
                  <a:ea typeface="標楷體" pitchFamily="65" charset="-120"/>
                </a:rPr>
                <a:t>知識與遠見的結合，才能夠避免無知與短視</a:t>
              </a:r>
              <a:r>
                <a:rPr lang="en-US" altLang="zh-TW" sz="1200">
                  <a:solidFill>
                    <a:srgbClr val="FF3300"/>
                  </a:solidFill>
                  <a:latin typeface="標楷體" pitchFamily="65" charset="-120"/>
                  <a:ea typeface="標楷體" pitchFamily="65" charset="-120"/>
                </a:rPr>
                <a:t>---</a:t>
              </a:r>
              <a:r>
                <a:rPr lang="zh-TW" altLang="en-US" sz="1200">
                  <a:solidFill>
                    <a:srgbClr val="FF3300"/>
                  </a:solidFill>
                  <a:latin typeface="標楷體" pitchFamily="65" charset="-120"/>
                  <a:ea typeface="標楷體" pitchFamily="65" charset="-120"/>
                </a:rPr>
                <a:t>高希均</a:t>
              </a:r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zol.com.tw/video.aspx?cid=1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image" Target="../media/image7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slide" Target="slide8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jpeg"/><Relationship Id="rId5" Type="http://schemas.openxmlformats.org/officeDocument/2006/relationships/hyperlink" Target="http://wps.yam.com/cgi-bin/imgres?imgurl=www.swirepacific.com/media/gallery/beverages/download/cokecan.jpg&amp;imgrefurl=http://www.swirepacific.com/c_media/photo3.htm&amp;w=1077&amp;h=1772" TargetMode="Externa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E73ADA-B1F3-4DB3-9C8B-D1CA027ADCB1}" type="slidenum">
              <a:rPr lang="en-US" altLang="zh-TW"/>
              <a:pPr>
                <a:defRPr/>
              </a:pPr>
              <a:t>1</a:t>
            </a:fld>
            <a:endParaRPr lang="en-US" altLang="zh-TW"/>
          </a:p>
        </p:txBody>
      </p:sp>
      <p:sp>
        <p:nvSpPr>
          <p:cNvPr id="155955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 smtClean="0"/>
              <a:t>何謂知識？</a:t>
            </a:r>
          </a:p>
        </p:txBody>
      </p:sp>
      <p:pic>
        <p:nvPicPr>
          <p:cNvPr id="198660" name="Picture 6" descr="engine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22288" y="1268413"/>
            <a:ext cx="2009775" cy="3014662"/>
          </a:xfrm>
          <a:noFill/>
        </p:spPr>
      </p:pic>
      <p:sp>
        <p:nvSpPr>
          <p:cNvPr id="1559561" name="AutoShape 9"/>
          <p:cNvSpPr>
            <a:spLocks noChangeArrowheads="1"/>
          </p:cNvSpPr>
          <p:nvPr/>
        </p:nvSpPr>
        <p:spPr bwMode="auto">
          <a:xfrm>
            <a:off x="3492500" y="863600"/>
            <a:ext cx="5445125" cy="4951413"/>
          </a:xfrm>
          <a:prstGeom prst="cloudCallout">
            <a:avLst>
              <a:gd name="adj1" fmla="val -72829"/>
              <a:gd name="adj2" fmla="val -1957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zh-TW" altLang="en-US" sz="1400" b="1" dirty="0">
                <a:latin typeface="標楷體" pitchFamily="65" charset="-120"/>
                <a:ea typeface="標楷體" pitchFamily="65" charset="-120"/>
              </a:rPr>
              <a:t>在四個行程中，只有動力行程為氣體推動活塞對外作功，其餘吸氣，壓縮和排氣三個行程接由貯於</a:t>
            </a:r>
            <a:r>
              <a:rPr lang="zh-TW" altLang="en-US" sz="1400" b="1" dirty="0">
                <a:latin typeface="標楷體" pitchFamily="65" charset="-120"/>
                <a:ea typeface="標楷體" pitchFamily="65" charset="-120"/>
                <a:hlinkClick r:id="" action="ppaction://noaction"/>
              </a:rPr>
              <a:t>飛輪</a:t>
            </a:r>
            <a:r>
              <a:rPr lang="zh-TW" altLang="en-US" sz="1400" b="1" dirty="0">
                <a:latin typeface="標楷體" pitchFamily="65" charset="-120"/>
                <a:ea typeface="標楷體" pitchFamily="65" charset="-120"/>
              </a:rPr>
              <a:t>及其他與曲軸一同回轉機體中之運轉慣性所驅動，在動力行程時，氣體對活塞所做之功約為壓縮時活塞對氣體所做之功的五倍。 在多汽缸引擎場合，可做適當安排，使各缸之動力行程錯開，不在同時發生，如此，可均勻出力，減少</a:t>
            </a:r>
            <a:r>
              <a:rPr lang="zh-TW" altLang="en-US" sz="1400" b="1" dirty="0">
                <a:latin typeface="標楷體" pitchFamily="65" charset="-120"/>
                <a:ea typeface="標楷體" pitchFamily="65" charset="-120"/>
                <a:hlinkClick r:id="" action="ppaction://noaction"/>
              </a:rPr>
              <a:t>飛輪</a:t>
            </a:r>
            <a:r>
              <a:rPr lang="zh-TW" altLang="en-US" sz="1400" b="1" dirty="0">
                <a:latin typeface="標楷體" pitchFamily="65" charset="-120"/>
                <a:ea typeface="標楷體" pitchFamily="65" charset="-120"/>
              </a:rPr>
              <a:t>之重量。每一個四行程引擎的每一</a:t>
            </a:r>
            <a:r>
              <a:rPr lang="zh-TW" altLang="en-US" sz="1400" b="1" dirty="0">
                <a:latin typeface="標楷體" pitchFamily="65" charset="-120"/>
                <a:ea typeface="標楷體" pitchFamily="65" charset="-120"/>
                <a:hlinkClick r:id="" action="ppaction://noaction"/>
              </a:rPr>
              <a:t>汽缸</a:t>
            </a:r>
            <a:r>
              <a:rPr lang="zh-TW" altLang="en-US" sz="1400" b="1" dirty="0">
                <a:latin typeface="標楷體" pitchFamily="65" charset="-120"/>
                <a:ea typeface="標楷體" pitchFamily="65" charset="-120"/>
              </a:rPr>
              <a:t>接在引擎</a:t>
            </a:r>
            <a:r>
              <a:rPr lang="zh-TW" altLang="en-US" sz="1400" b="1" dirty="0">
                <a:latin typeface="標楷體" pitchFamily="65" charset="-120"/>
                <a:ea typeface="標楷體" pitchFamily="65" charset="-120"/>
                <a:hlinkClick r:id="" action="ppaction://noaction"/>
              </a:rPr>
              <a:t>曲軸</a:t>
            </a:r>
            <a:r>
              <a:rPr lang="zh-TW" altLang="en-US" sz="1400" b="1" dirty="0">
                <a:latin typeface="標楷體" pitchFamily="65" charset="-120"/>
                <a:ea typeface="標楷體" pitchFamily="65" charset="-120"/>
              </a:rPr>
              <a:t>迴轉兩週後完成一個循環，因此，一個四汽缸</a:t>
            </a:r>
            <a:r>
              <a:rPr lang="en-US" altLang="zh-TW" sz="1400" b="1" dirty="0">
                <a:latin typeface="標楷體" pitchFamily="65" charset="-120"/>
                <a:ea typeface="標楷體" pitchFamily="65" charset="-120"/>
              </a:rPr>
              <a:t>? </a:t>
            </a:r>
            <a:r>
              <a:rPr lang="zh-TW" altLang="en-US" sz="1400" b="1" dirty="0">
                <a:latin typeface="標楷體" pitchFamily="65" charset="-120"/>
                <a:ea typeface="標楷體" pitchFamily="65" charset="-120"/>
              </a:rPr>
              <a:t>瓿滿</a:t>
            </a:r>
            <a:r>
              <a:rPr lang="en-US" altLang="zh-TW" sz="1400" b="1" dirty="0">
                <a:latin typeface="標楷體" pitchFamily="65" charset="-120"/>
                <a:ea typeface="標楷體" pitchFamily="65" charset="-120"/>
              </a:rPr>
              <a:t>A</a:t>
            </a:r>
            <a:r>
              <a:rPr lang="zh-TW" altLang="en-US" sz="1400" b="1" dirty="0">
                <a:latin typeface="標楷體" pitchFamily="65" charset="-120"/>
                <a:ea typeface="標楷體" pitchFamily="65" charset="-120"/>
              </a:rPr>
              <a:t>在其曲軸迴轉一周的時間內，只有兩個動力行程，或兩個進氣行程。即一台直列型四汽缸四行程引擎，其曲軸每轉</a:t>
            </a:r>
            <a:r>
              <a:rPr lang="en-US" altLang="zh-TW" sz="1400" b="1" dirty="0">
                <a:latin typeface="標楷體" pitchFamily="65" charset="-120"/>
                <a:ea typeface="標楷體" pitchFamily="65" charset="-120"/>
              </a:rPr>
              <a:t>180</a:t>
            </a:r>
            <a:r>
              <a:rPr lang="zh-TW" altLang="en-US" sz="1400" b="1" dirty="0">
                <a:latin typeface="標楷體" pitchFamily="65" charset="-120"/>
                <a:ea typeface="標楷體" pitchFamily="65" charset="-120"/>
              </a:rPr>
              <a:t>度便有一次點火爆炸，其點火汽缸之順序可為</a:t>
            </a:r>
            <a:r>
              <a:rPr lang="en-US" altLang="zh-TW" sz="1400" b="1" dirty="0">
                <a:latin typeface="標楷體" pitchFamily="65" charset="-120"/>
                <a:ea typeface="標楷體" pitchFamily="65" charset="-120"/>
              </a:rPr>
              <a:t>1-2-4-3</a:t>
            </a:r>
            <a:r>
              <a:rPr lang="zh-TW" altLang="en-US" sz="1400" b="1" dirty="0">
                <a:latin typeface="標楷體" pitchFamily="65" charset="-120"/>
                <a:ea typeface="標楷體" pitchFamily="65" charset="-120"/>
              </a:rPr>
              <a:t>或</a:t>
            </a:r>
            <a:r>
              <a:rPr lang="en-US" altLang="zh-TW" sz="1400" b="1" dirty="0">
                <a:latin typeface="標楷體" pitchFamily="65" charset="-120"/>
                <a:ea typeface="標楷體" pitchFamily="65" charset="-120"/>
              </a:rPr>
              <a:t>1-3-2-4</a:t>
            </a:r>
            <a:r>
              <a:rPr lang="zh-TW" altLang="en-US" sz="1400" b="1" dirty="0">
                <a:latin typeface="標楷體" pitchFamily="65" charset="-120"/>
                <a:ea typeface="標楷體" pitchFamily="65" charset="-120"/>
              </a:rPr>
              <a:t>。 </a:t>
            </a:r>
            <a:r>
              <a:rPr lang="en-US" sz="1400" dirty="0" smtClean="0">
                <a:hlinkClick r:id="rId3"/>
              </a:rPr>
              <a:t>http://www.bizol.com.tw/video.aspx?cid=1</a:t>
            </a:r>
            <a:endParaRPr lang="zh-TW" altLang="en-US" sz="1400" b="1" dirty="0">
              <a:latin typeface="標楷體" pitchFamily="65" charset="-120"/>
              <a:ea typeface="標楷體" pitchFamily="65" charset="-120"/>
            </a:endParaRPr>
          </a:p>
          <a:p>
            <a:pPr algn="ctr"/>
            <a:endParaRPr lang="en-US" altLang="zh-TW" sz="14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59562" name="Text Box 10"/>
          <p:cNvSpPr txBox="1">
            <a:spLocks noChangeArrowheads="1"/>
          </p:cNvSpPr>
          <p:nvPr/>
        </p:nvSpPr>
        <p:spPr bwMode="auto">
          <a:xfrm>
            <a:off x="206375" y="4294188"/>
            <a:ext cx="3556000" cy="18034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1600" b="1">
                <a:latin typeface="Times New Roman" pitchFamily="18" charset="0"/>
                <a:ea typeface="標楷體" pitchFamily="65" charset="-120"/>
              </a:rPr>
              <a:t>技術（</a:t>
            </a:r>
            <a:r>
              <a:rPr lang="en-US" altLang="zh-TW" sz="1600" b="1">
                <a:latin typeface="Times New Roman" pitchFamily="18" charset="0"/>
                <a:ea typeface="標楷體" pitchFamily="65" charset="-120"/>
              </a:rPr>
              <a:t>Technology</a:t>
            </a:r>
            <a:r>
              <a:rPr lang="zh-TW" altLang="en-US" sz="1600" b="1">
                <a:latin typeface="Times New Roman" pitchFamily="18" charset="0"/>
                <a:ea typeface="標楷體" pitchFamily="65" charset="-120"/>
              </a:rPr>
              <a:t>）</a:t>
            </a:r>
            <a:r>
              <a:rPr lang="zh-TW" altLang="en-US" sz="1600">
                <a:latin typeface="Times New Roman" pitchFamily="18" charset="0"/>
                <a:ea typeface="標楷體" pitchFamily="65" charset="-120"/>
              </a:rPr>
              <a:t>的本質為</a:t>
            </a:r>
            <a:r>
              <a:rPr lang="en-US" altLang="zh-TW" sz="1600">
                <a:latin typeface="Times New Roman" pitchFamily="18" charset="0"/>
                <a:ea typeface="標楷體" pitchFamily="65" charset="-120"/>
              </a:rPr>
              <a:t>『</a:t>
            </a:r>
            <a:r>
              <a:rPr lang="zh-TW" altLang="en-US" sz="1600">
                <a:latin typeface="Times New Roman" pitchFamily="18" charset="0"/>
                <a:ea typeface="標楷體" pitchFamily="65" charset="-120"/>
              </a:rPr>
              <a:t>知識</a:t>
            </a:r>
            <a:r>
              <a:rPr lang="en-US" altLang="zh-TW" sz="1600">
                <a:latin typeface="Times New Roman" pitchFamily="18" charset="0"/>
                <a:ea typeface="標楷體" pitchFamily="65" charset="-120"/>
              </a:rPr>
              <a:t>』</a:t>
            </a:r>
            <a:r>
              <a:rPr lang="zh-TW" altLang="en-US" sz="1600">
                <a:latin typeface="Times New Roman" pitchFamily="18" charset="0"/>
                <a:ea typeface="標楷體" pitchFamily="65" charset="-120"/>
              </a:rPr>
              <a:t>或</a:t>
            </a:r>
            <a:r>
              <a:rPr lang="en-US" altLang="zh-TW" sz="1600">
                <a:latin typeface="Times New Roman" pitchFamily="18" charset="0"/>
                <a:ea typeface="標楷體" pitchFamily="65" charset="-120"/>
              </a:rPr>
              <a:t>『</a:t>
            </a:r>
            <a:r>
              <a:rPr lang="zh-TW" altLang="en-US" sz="1600">
                <a:latin typeface="Times New Roman" pitchFamily="18" charset="0"/>
                <a:ea typeface="標楷體" pitchFamily="65" charset="-120"/>
              </a:rPr>
              <a:t>資訊</a:t>
            </a:r>
            <a:r>
              <a:rPr lang="en-US" altLang="zh-TW" sz="1600">
                <a:latin typeface="Times New Roman" pitchFamily="18" charset="0"/>
                <a:ea typeface="標楷體" pitchFamily="65" charset="-120"/>
              </a:rPr>
              <a:t>』</a:t>
            </a:r>
            <a:r>
              <a:rPr lang="zh-TW" altLang="en-US" sz="1600">
                <a:latin typeface="Times New Roman" pitchFamily="18" charset="0"/>
                <a:ea typeface="標楷體" pitchFamily="65" charset="-120"/>
              </a:rPr>
              <a:t>。依據</a:t>
            </a:r>
            <a:r>
              <a:rPr lang="en-US" altLang="zh-TW" sz="1600">
                <a:latin typeface="Times New Roman" pitchFamily="18" charset="0"/>
                <a:ea typeface="標楷體" pitchFamily="65" charset="-120"/>
              </a:rPr>
              <a:t>『</a:t>
            </a:r>
            <a:r>
              <a:rPr lang="zh-TW" altLang="en-US" sz="1600">
                <a:latin typeface="Times New Roman" pitchFamily="18" charset="0"/>
                <a:ea typeface="標楷體" pitchFamily="65" charset="-120"/>
              </a:rPr>
              <a:t>世界智慧財產權組織（</a:t>
            </a:r>
            <a:r>
              <a:rPr lang="en-US" altLang="zh-TW" sz="1600">
                <a:latin typeface="Times New Roman" pitchFamily="18" charset="0"/>
                <a:ea typeface="標楷體" pitchFamily="65" charset="-120"/>
              </a:rPr>
              <a:t>World Intellectual Property Organization—WIPO</a:t>
            </a:r>
            <a:r>
              <a:rPr lang="zh-TW" altLang="en-US" sz="1600">
                <a:latin typeface="Times New Roman" pitchFamily="18" charset="0"/>
                <a:ea typeface="標楷體" pitchFamily="65" charset="-120"/>
              </a:rPr>
              <a:t>，</a:t>
            </a:r>
            <a:r>
              <a:rPr lang="en-US" altLang="zh-TW" sz="1600">
                <a:latin typeface="Times New Roman" pitchFamily="18" charset="0"/>
                <a:ea typeface="標楷體" pitchFamily="65" charset="-120"/>
              </a:rPr>
              <a:t>1988</a:t>
            </a:r>
            <a:r>
              <a:rPr lang="zh-TW" altLang="en-US" sz="1600">
                <a:latin typeface="Times New Roman" pitchFamily="18" charset="0"/>
                <a:ea typeface="標楷體" pitchFamily="65" charset="-120"/>
              </a:rPr>
              <a:t>）之定義，技術是</a:t>
            </a:r>
            <a:r>
              <a:rPr lang="en-US" altLang="zh-TW" sz="1600">
                <a:latin typeface="Times New Roman" pitchFamily="18" charset="0"/>
                <a:ea typeface="標楷體" pitchFamily="65" charset="-120"/>
              </a:rPr>
              <a:t>『</a:t>
            </a:r>
            <a:r>
              <a:rPr lang="zh-TW" altLang="en-US" sz="1600">
                <a:latin typeface="Times New Roman" pitchFamily="18" charset="0"/>
                <a:ea typeface="標楷體" pitchFamily="65" charset="-120"/>
              </a:rPr>
              <a:t>一種系統化的知識，其目的是為了產品的製造、過程的應用或是提供服務</a:t>
            </a:r>
            <a:r>
              <a:rPr lang="en-US" altLang="zh-TW" sz="1600">
                <a:latin typeface="Times New Roman" pitchFamily="18" charset="0"/>
                <a:ea typeface="標楷體" pitchFamily="65" charset="-120"/>
              </a:rPr>
              <a:t>』</a:t>
            </a:r>
            <a:r>
              <a:rPr lang="zh-TW" altLang="en-US" sz="1600">
                <a:latin typeface="Times New Roman" pitchFamily="18" charset="0"/>
                <a:ea typeface="標楷體" pitchFamily="65" charset="-120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9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59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9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9561" grpId="0" animBg="1"/>
      <p:bldP spid="155956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CEADED-0B91-42CF-8915-EAD62907DE8A}" type="slidenum">
              <a:rPr lang="en-US" altLang="zh-TW"/>
              <a:pPr>
                <a:defRPr/>
              </a:pPr>
              <a:t>2</a:t>
            </a:fld>
            <a:endParaRPr lang="en-US" altLang="zh-TW"/>
          </a:p>
        </p:txBody>
      </p:sp>
      <p:sp>
        <p:nvSpPr>
          <p:cNvPr id="222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何謂知識？</a:t>
            </a:r>
          </a:p>
        </p:txBody>
      </p:sp>
      <p:pic>
        <p:nvPicPr>
          <p:cNvPr id="2222084" name="Picture 4" descr="sect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3933825"/>
            <a:ext cx="4000500" cy="1219200"/>
          </a:xfrm>
          <a:noFill/>
        </p:spPr>
      </p:pic>
      <p:sp>
        <p:nvSpPr>
          <p:cNvPr id="2222085" name="Text Box 5"/>
          <p:cNvSpPr txBox="1">
            <a:spLocks noChangeArrowheads="1"/>
          </p:cNvSpPr>
          <p:nvPr/>
        </p:nvSpPr>
        <p:spPr bwMode="auto">
          <a:xfrm>
            <a:off x="5580063" y="981075"/>
            <a:ext cx="3187700" cy="366236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b="1"/>
              <a:t>白努利定理</a:t>
            </a:r>
            <a:br>
              <a:rPr lang="zh-TW" altLang="en-US" b="1"/>
            </a:br>
            <a:r>
              <a:rPr lang="zh-TW" altLang="en-US" b="1"/>
              <a:t>　　</a:t>
            </a:r>
            <a:r>
              <a:rPr lang="zh-TW" altLang="en-US"/>
              <a:t>科學家白努利先生發現，飛機產生升力是藉著機翼截面拱起的形狀，當空氣流經機翼時，上方的空氣因在同一時間內要走的距離較長，所以跑得比下方的空氣還要快，造成在機翼上方的氣壓會較下方低。因此，機翼上方的空氣壓力比機翼下方的空氣要小，於是下方較高的氣壓就將飛機撐起來，形成能使飛機浮在空氣中的「浮力」。</a:t>
            </a:r>
          </a:p>
        </p:txBody>
      </p:sp>
      <p:sp>
        <p:nvSpPr>
          <p:cNvPr id="2222086" name="Text Box 6"/>
          <p:cNvSpPr txBox="1">
            <a:spLocks noChangeArrowheads="1"/>
          </p:cNvSpPr>
          <p:nvPr/>
        </p:nvSpPr>
        <p:spPr bwMode="auto">
          <a:xfrm>
            <a:off x="5580063" y="4797425"/>
            <a:ext cx="3260725" cy="1739900"/>
          </a:xfrm>
          <a:prstGeom prst="rect">
            <a:avLst/>
          </a:prstGeom>
          <a:solidFill>
            <a:srgbClr val="CC33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/>
              <a:t>伸卡球</a:t>
            </a:r>
            <a:r>
              <a:rPr lang="en-US" altLang="zh-TW"/>
              <a:t>(sinker)</a:t>
            </a:r>
            <a:r>
              <a:rPr lang="zh-TW" altLang="en-US"/>
              <a:t>即因球旋轉帶動周圍空氣，使上表面空氣速度慢、下表面速度快，而根據白努利原理，速度快壓力小，下面壓力小上面壓力大，於是球就往下掉。</a:t>
            </a:r>
          </a:p>
        </p:txBody>
      </p:sp>
      <p:sp>
        <p:nvSpPr>
          <p:cNvPr id="2222087" name="Text Box 7"/>
          <p:cNvSpPr txBox="1">
            <a:spLocks noChangeArrowheads="1"/>
          </p:cNvSpPr>
          <p:nvPr/>
        </p:nvSpPr>
        <p:spPr bwMode="auto">
          <a:xfrm>
            <a:off x="0" y="5324475"/>
            <a:ext cx="5508625" cy="1155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1400"/>
              <a:t>捷運和火車月台，都會在地上畫一條黃線，媽媽總告誡小孩子，車子進站時，不要太靠近鐵軌，原因就是當捷運或火車在我們面前經過時，車廂和我們之間的氣流速度很快，壓力降低，而我們身後離車廂較遠的地方，壓力不變；相較之下身後壓力較大，就會把我們往車廂推動，尤其小孩子體重輕、力氣小，很容易發生危險。 </a:t>
            </a:r>
          </a:p>
        </p:txBody>
      </p:sp>
      <p:pic>
        <p:nvPicPr>
          <p:cNvPr id="3075" name="Picture 3" descr="C:\Users\USER\Downloads\img_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396" y="985380"/>
            <a:ext cx="4195844" cy="282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22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22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22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222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22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22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307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085" grpId="0" animBg="1"/>
      <p:bldP spid="2222086" grpId="0" animBg="1"/>
      <p:bldP spid="222208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CCE1A-5C83-4FF0-87E4-466E496B22EB}" type="slidenum">
              <a:rPr lang="en-US" altLang="zh-TW"/>
              <a:pPr>
                <a:defRPr/>
              </a:pPr>
              <a:t>3</a:t>
            </a:fld>
            <a:endParaRPr lang="en-US" altLang="zh-TW"/>
          </a:p>
        </p:txBody>
      </p:sp>
      <p:graphicFrame>
        <p:nvGraphicFramePr>
          <p:cNvPr id="2223106" name="Object 2"/>
          <p:cNvGraphicFramePr>
            <a:graphicFrameLocks noChangeAspect="1"/>
          </p:cNvGraphicFramePr>
          <p:nvPr/>
        </p:nvGraphicFramePr>
        <p:xfrm>
          <a:off x="684213" y="0"/>
          <a:ext cx="7561262" cy="601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Photo Editor 影像 " r:id="rId3" imgW="7561905" imgH="6009524" progId="">
                  <p:embed/>
                </p:oleObj>
              </mc:Choice>
              <mc:Fallback>
                <p:oleObj name="Photo Editor 影像 " r:id="rId3" imgW="7561905" imgH="6009524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0"/>
                        <a:ext cx="7561262" cy="601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6" name="Text Box 3"/>
          <p:cNvSpPr txBox="1">
            <a:spLocks noChangeArrowheads="1"/>
          </p:cNvSpPr>
          <p:nvPr/>
        </p:nvSpPr>
        <p:spPr bwMode="auto">
          <a:xfrm>
            <a:off x="1166813" y="6040438"/>
            <a:ext cx="7029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/>
              <a:t>http://www.mingdao.edu.tw/library/index/science/095/023_0802.htm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23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FB4C1C-8C0A-4C79-97C6-BE521A963530}" type="slidenum">
              <a:rPr lang="en-US" altLang="zh-TW"/>
              <a:pPr>
                <a:defRPr/>
              </a:pPr>
              <a:t>4</a:t>
            </a:fld>
            <a:endParaRPr lang="en-US" altLang="zh-TW"/>
          </a:p>
        </p:txBody>
      </p:sp>
      <p:sp>
        <p:nvSpPr>
          <p:cNvPr id="1562632" name="Text Box 8">
            <a:hlinkHover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3806825" y="1358900"/>
            <a:ext cx="3962400" cy="579438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TW" altLang="en-US" sz="320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施振榮經營理念</a:t>
            </a: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341313" y="233363"/>
            <a:ext cx="7999412" cy="6038850"/>
            <a:chOff x="215" y="147"/>
            <a:chExt cx="5039" cy="3804"/>
          </a:xfrm>
        </p:grpSpPr>
        <p:sp>
          <p:nvSpPr>
            <p:cNvPr id="200710" name="Text Box 9"/>
            <p:cNvSpPr txBox="1">
              <a:spLocks noChangeArrowheads="1"/>
            </p:cNvSpPr>
            <p:nvPr/>
          </p:nvSpPr>
          <p:spPr bwMode="auto">
            <a:xfrm>
              <a:off x="2568" y="1338"/>
              <a:ext cx="2686" cy="23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400">
                  <a:solidFill>
                    <a:srgbClr val="A50021"/>
                  </a:solidFill>
                  <a:latin typeface="Times New Roman" pitchFamily="18" charset="0"/>
                  <a:ea typeface="標楷體" pitchFamily="65" charset="-120"/>
                </a:rPr>
                <a:t> </a:t>
              </a:r>
              <a:r>
                <a:rPr lang="zh-TW" altLang="en-US" sz="2400" b="1">
                  <a:solidFill>
                    <a:srgbClr val="FF3300"/>
                  </a:solidFill>
                  <a:latin typeface="Times New Roman" pitchFamily="18" charset="0"/>
                  <a:ea typeface="標楷體" pitchFamily="65" charset="-120"/>
                </a:rPr>
                <a:t>微笑曲線</a:t>
              </a:r>
              <a:r>
                <a:rPr lang="zh-TW" altLang="en-US" sz="2400">
                  <a:latin typeface="Times New Roman" pitchFamily="18" charset="0"/>
                  <a:ea typeface="標楷體" pitchFamily="65" charset="-120"/>
                </a:rPr>
                <a:t>是以「附加價值」高低觀點來看待企業競爭力，企業唯有不停地往附加價值高的區塊移動與定位，才能持續發展與永續經營。施振榮認為，以資訊產業而言，在研發─製造─配銷的價值鏈中，只有最前端擁有智慧財產權的研發設計，以及末端配銷的品牌與服務，才能維持高附加價值。</a:t>
              </a:r>
            </a:p>
          </p:txBody>
        </p:sp>
        <p:sp>
          <p:nvSpPr>
            <p:cNvPr id="200711" name="Text Box 10">
              <a:hlinkClick r:id="rId2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00" y="1451"/>
              <a:ext cx="115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zh-TW" altLang="en-US" sz="2000" u="sng">
                  <a:solidFill>
                    <a:srgbClr val="FFFF00"/>
                  </a:solidFill>
                  <a:latin typeface="Times New Roman" pitchFamily="18" charset="0"/>
                  <a:ea typeface="標楷體" pitchFamily="65" charset="-120"/>
                </a:rPr>
                <a:t>微利化是常態</a:t>
              </a:r>
            </a:p>
          </p:txBody>
        </p:sp>
        <p:sp>
          <p:nvSpPr>
            <p:cNvPr id="200712" name="Text Box 11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00" y="1962"/>
              <a:ext cx="15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zh-TW" altLang="en-US" sz="2000" u="sng">
                  <a:solidFill>
                    <a:srgbClr val="FFFF00"/>
                  </a:solidFill>
                  <a:latin typeface="Times New Roman" pitchFamily="18" charset="0"/>
                  <a:ea typeface="標楷體" pitchFamily="65" charset="-120"/>
                </a:rPr>
                <a:t>不換腦袋，就換人</a:t>
              </a:r>
            </a:p>
          </p:txBody>
        </p:sp>
        <p:sp>
          <p:nvSpPr>
            <p:cNvPr id="200713" name="Text Box 12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00" y="2188"/>
              <a:ext cx="196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zh-TW" altLang="en-US" sz="2000" u="sng">
                  <a:solidFill>
                    <a:srgbClr val="FFFF00"/>
                  </a:solidFill>
                  <a:latin typeface="Times New Roman" pitchFamily="18" charset="0"/>
                  <a:ea typeface="標楷體" pitchFamily="65" charset="-120"/>
                </a:rPr>
                <a:t>要分才會拚，要合才會贏</a:t>
              </a:r>
            </a:p>
          </p:txBody>
        </p:sp>
        <p:sp>
          <p:nvSpPr>
            <p:cNvPr id="200714" name="Text Box 13">
              <a:hlinkClick r:id="rId4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00" y="1706"/>
              <a:ext cx="14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zh-TW" altLang="en-US" sz="2000" u="sng">
                  <a:solidFill>
                    <a:srgbClr val="FFFF00"/>
                  </a:solidFill>
                  <a:latin typeface="Times New Roman" pitchFamily="18" charset="0"/>
                  <a:ea typeface="標楷體" pitchFamily="65" charset="-120"/>
                </a:rPr>
                <a:t>認輸才有機會贏</a:t>
              </a:r>
            </a:p>
          </p:txBody>
        </p:sp>
        <p:sp>
          <p:nvSpPr>
            <p:cNvPr id="200715" name="Text Box 14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288" y="1200"/>
              <a:ext cx="115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zh-TW" altLang="en-US" sz="2000" u="sng">
                  <a:solidFill>
                    <a:srgbClr val="FFFF00"/>
                  </a:solidFill>
                  <a:latin typeface="Times New Roman" pitchFamily="18" charset="0"/>
                  <a:ea typeface="標楷體" pitchFamily="65" charset="-120"/>
                </a:rPr>
                <a:t>微笑理論</a:t>
              </a:r>
            </a:p>
          </p:txBody>
        </p:sp>
        <p:grpSp>
          <p:nvGrpSpPr>
            <p:cNvPr id="3" name="Group 27"/>
            <p:cNvGrpSpPr>
              <a:grpSpLocks/>
            </p:cNvGrpSpPr>
            <p:nvPr/>
          </p:nvGrpSpPr>
          <p:grpSpPr bwMode="auto">
            <a:xfrm>
              <a:off x="357" y="2500"/>
              <a:ext cx="1961" cy="1451"/>
              <a:chOff x="182" y="2869"/>
              <a:chExt cx="1961" cy="1451"/>
            </a:xfrm>
          </p:grpSpPr>
          <p:sp>
            <p:nvSpPr>
              <p:cNvPr id="200718" name="Rectangle 25"/>
              <p:cNvSpPr>
                <a:spLocks noChangeArrowheads="1"/>
              </p:cNvSpPr>
              <p:nvPr/>
            </p:nvSpPr>
            <p:spPr bwMode="auto">
              <a:xfrm>
                <a:off x="187" y="2869"/>
                <a:ext cx="1956" cy="145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00719" name="Line 15"/>
              <p:cNvSpPr>
                <a:spLocks noChangeShapeType="1"/>
              </p:cNvSpPr>
              <p:nvPr/>
            </p:nvSpPr>
            <p:spPr bwMode="auto">
              <a:xfrm>
                <a:off x="487" y="3264"/>
                <a:ext cx="0" cy="771"/>
              </a:xfrm>
              <a:prstGeom prst="line">
                <a:avLst/>
              </a:prstGeom>
              <a:noFill/>
              <a:ln w="10160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00720" name="Line 16"/>
              <p:cNvSpPr>
                <a:spLocks noChangeShapeType="1"/>
              </p:cNvSpPr>
              <p:nvPr/>
            </p:nvSpPr>
            <p:spPr bwMode="auto">
              <a:xfrm flipV="1">
                <a:off x="463" y="4035"/>
                <a:ext cx="1361" cy="0"/>
              </a:xfrm>
              <a:prstGeom prst="line">
                <a:avLst/>
              </a:prstGeom>
              <a:noFill/>
              <a:ln w="10160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pic>
            <p:nvPicPr>
              <p:cNvPr id="200721" name="Picture 17" descr="smailcurve 透明底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729" y="3312"/>
                <a:ext cx="989" cy="6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0722" name="Text Box 18"/>
              <p:cNvSpPr txBox="1">
                <a:spLocks noChangeArrowheads="1"/>
              </p:cNvSpPr>
              <p:nvPr/>
            </p:nvSpPr>
            <p:spPr bwMode="auto">
              <a:xfrm>
                <a:off x="182" y="3072"/>
                <a:ext cx="250" cy="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eaVert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zh-TW" altLang="en-US" sz="1400">
                    <a:solidFill>
                      <a:srgbClr val="A50021"/>
                    </a:solidFill>
                    <a:latin typeface="Times New Roman" pitchFamily="18" charset="0"/>
                    <a:ea typeface="標楷體" pitchFamily="65" charset="-120"/>
                  </a:rPr>
                  <a:t>附加價值</a:t>
                </a:r>
              </a:p>
            </p:txBody>
          </p:sp>
          <p:sp>
            <p:nvSpPr>
              <p:cNvPr id="200723" name="Text Box 19"/>
              <p:cNvSpPr txBox="1">
                <a:spLocks noChangeArrowheads="1"/>
              </p:cNvSpPr>
              <p:nvPr/>
            </p:nvSpPr>
            <p:spPr bwMode="auto">
              <a:xfrm>
                <a:off x="576" y="3120"/>
                <a:ext cx="62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zh-TW" altLang="en-US" sz="1400">
                    <a:solidFill>
                      <a:srgbClr val="A50021"/>
                    </a:solidFill>
                    <a:latin typeface="Times New Roman" pitchFamily="18" charset="0"/>
                    <a:ea typeface="標楷體" pitchFamily="65" charset="-120"/>
                  </a:rPr>
                  <a:t>智慧財產</a:t>
                </a:r>
              </a:p>
            </p:txBody>
          </p:sp>
          <p:sp>
            <p:nvSpPr>
              <p:cNvPr id="200724" name="Text Box 20"/>
              <p:cNvSpPr txBox="1">
                <a:spLocks noChangeArrowheads="1"/>
              </p:cNvSpPr>
              <p:nvPr/>
            </p:nvSpPr>
            <p:spPr bwMode="auto">
              <a:xfrm>
                <a:off x="1344" y="3120"/>
                <a:ext cx="62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zh-TW" altLang="en-US" sz="1400">
                    <a:solidFill>
                      <a:srgbClr val="A50021"/>
                    </a:solidFill>
                    <a:latin typeface="Times New Roman" pitchFamily="18" charset="0"/>
                    <a:ea typeface="標楷體" pitchFamily="65" charset="-120"/>
                  </a:rPr>
                  <a:t>品牌服務</a:t>
                </a:r>
              </a:p>
            </p:txBody>
          </p:sp>
          <p:sp>
            <p:nvSpPr>
              <p:cNvPr id="200725" name="Text Box 21"/>
              <p:cNvSpPr txBox="1">
                <a:spLocks noChangeArrowheads="1"/>
              </p:cNvSpPr>
              <p:nvPr/>
            </p:nvSpPr>
            <p:spPr bwMode="auto">
              <a:xfrm>
                <a:off x="288" y="4032"/>
                <a:ext cx="38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zh-TW" altLang="en-US" sz="1400">
                    <a:solidFill>
                      <a:srgbClr val="A50021"/>
                    </a:solidFill>
                    <a:latin typeface="Times New Roman" pitchFamily="18" charset="0"/>
                    <a:ea typeface="標楷體" pitchFamily="65" charset="-120"/>
                  </a:rPr>
                  <a:t>研發</a:t>
                </a:r>
              </a:p>
            </p:txBody>
          </p:sp>
          <p:sp>
            <p:nvSpPr>
              <p:cNvPr id="200726" name="Text Box 22"/>
              <p:cNvSpPr txBox="1">
                <a:spLocks noChangeArrowheads="1"/>
              </p:cNvSpPr>
              <p:nvPr/>
            </p:nvSpPr>
            <p:spPr bwMode="auto">
              <a:xfrm>
                <a:off x="960" y="4032"/>
                <a:ext cx="38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zh-TW" altLang="en-US" sz="1400">
                    <a:solidFill>
                      <a:srgbClr val="A50021"/>
                    </a:solidFill>
                    <a:latin typeface="Times New Roman" pitchFamily="18" charset="0"/>
                    <a:ea typeface="標楷體" pitchFamily="65" charset="-120"/>
                  </a:rPr>
                  <a:t>製造</a:t>
                </a:r>
              </a:p>
            </p:txBody>
          </p:sp>
          <p:sp>
            <p:nvSpPr>
              <p:cNvPr id="200727" name="Text Box 23"/>
              <p:cNvSpPr txBox="1">
                <a:spLocks noChangeArrowheads="1"/>
              </p:cNvSpPr>
              <p:nvPr/>
            </p:nvSpPr>
            <p:spPr bwMode="auto">
              <a:xfrm>
                <a:off x="1632" y="4032"/>
                <a:ext cx="38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zh-TW" altLang="en-US" sz="1400">
                    <a:solidFill>
                      <a:srgbClr val="A50021"/>
                    </a:solidFill>
                    <a:latin typeface="Times New Roman" pitchFamily="18" charset="0"/>
                    <a:ea typeface="標楷體" pitchFamily="65" charset="-120"/>
                  </a:rPr>
                  <a:t>行銷</a:t>
                </a:r>
              </a:p>
            </p:txBody>
          </p:sp>
        </p:grpSp>
        <p:pic>
          <p:nvPicPr>
            <p:cNvPr id="200717" name="Picture 24" descr="t029071l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15" y="147"/>
              <a:ext cx="1632" cy="1090"/>
            </a:xfrm>
            <a:prstGeom prst="rect">
              <a:avLst/>
            </a:prstGeom>
            <a:noFill/>
            <a:ln w="38100" cmpd="dbl">
              <a:solidFill>
                <a:srgbClr val="FF3300"/>
              </a:solidFill>
              <a:miter lim="800000"/>
              <a:headEnd/>
              <a:tailEnd/>
            </a:ln>
          </p:spPr>
        </p:pic>
      </p:grpSp>
      <p:sp>
        <p:nvSpPr>
          <p:cNvPr id="1562650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何謂知識？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1E4EDB-E309-4234-9B87-21A125BF8CA8}" type="slidenum">
              <a:rPr lang="en-US" altLang="zh-TW"/>
              <a:pPr>
                <a:defRPr/>
              </a:pPr>
              <a:t>5</a:t>
            </a:fld>
            <a:endParaRPr lang="en-US" altLang="zh-TW"/>
          </a:p>
        </p:txBody>
      </p:sp>
      <p:pic>
        <p:nvPicPr>
          <p:cNvPr id="201731" name="Picture 2" descr="930811embaMis_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06375" y="1042988"/>
            <a:ext cx="4038600" cy="3028950"/>
          </a:xfrm>
          <a:noFill/>
        </p:spPr>
      </p:pic>
      <p:sp>
        <p:nvSpPr>
          <p:cNvPr id="17326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何謂知識？</a:t>
            </a:r>
          </a:p>
        </p:txBody>
      </p:sp>
      <p:pic>
        <p:nvPicPr>
          <p:cNvPr id="201733" name="Picture 4" descr="j0336892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092450" y="3578225"/>
            <a:ext cx="1019175" cy="790575"/>
          </a:xfrm>
          <a:noFill/>
        </p:spPr>
      </p:pic>
      <p:sp>
        <p:nvSpPr>
          <p:cNvPr id="1732613" name="Rectangle 5"/>
          <p:cNvSpPr>
            <a:spLocks noChangeArrowheads="1"/>
          </p:cNvSpPr>
          <p:nvPr/>
        </p:nvSpPr>
        <p:spPr bwMode="auto">
          <a:xfrm>
            <a:off x="4148138" y="1771650"/>
            <a:ext cx="2295525" cy="630238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TW" altLang="en-US" sz="2400" b="1">
                <a:solidFill>
                  <a:schemeClr val="tx2"/>
                </a:solidFill>
                <a:ea typeface="標楷體" pitchFamily="65" charset="-120"/>
              </a:rPr>
              <a:t>高階主管會議</a:t>
            </a:r>
          </a:p>
        </p:txBody>
      </p:sp>
      <p:sp>
        <p:nvSpPr>
          <p:cNvPr id="1732614" name="Rectangle 6"/>
          <p:cNvSpPr>
            <a:spLocks noChangeArrowheads="1"/>
          </p:cNvSpPr>
          <p:nvPr/>
        </p:nvSpPr>
        <p:spPr bwMode="auto">
          <a:xfrm>
            <a:off x="2617788" y="2806700"/>
            <a:ext cx="2295525" cy="1619250"/>
          </a:xfrm>
          <a:prstGeom prst="rect">
            <a:avLst/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zh-TW" altLang="en-US" sz="2400" b="1">
                <a:solidFill>
                  <a:schemeClr val="tx2"/>
                </a:solidFill>
                <a:ea typeface="標楷體" pitchFamily="65" charset="-120"/>
              </a:rPr>
              <a:t>反對</a:t>
            </a:r>
          </a:p>
          <a:p>
            <a:r>
              <a:rPr lang="zh-TW" altLang="en-US" sz="2400">
                <a:solidFill>
                  <a:schemeClr val="tx2"/>
                </a:solidFill>
                <a:ea typeface="標楷體" pitchFamily="65" charset="-120"/>
              </a:rPr>
              <a:t>高階主管</a:t>
            </a:r>
            <a:r>
              <a:rPr lang="en-US" altLang="zh-TW" sz="2400">
                <a:solidFill>
                  <a:schemeClr val="tx2"/>
                </a:solidFill>
                <a:ea typeface="標楷體" pitchFamily="65" charset="-120"/>
              </a:rPr>
              <a:t>A</a:t>
            </a:r>
          </a:p>
          <a:p>
            <a:r>
              <a:rPr lang="zh-TW" altLang="en-US" sz="2400">
                <a:solidFill>
                  <a:schemeClr val="tx2"/>
                </a:solidFill>
                <a:ea typeface="標楷體" pitchFamily="65" charset="-120"/>
              </a:rPr>
              <a:t>高階主管</a:t>
            </a:r>
            <a:r>
              <a:rPr lang="en-US" altLang="zh-TW" sz="2400">
                <a:solidFill>
                  <a:schemeClr val="tx2"/>
                </a:solidFill>
                <a:ea typeface="標楷體" pitchFamily="65" charset="-120"/>
              </a:rPr>
              <a:t>B</a:t>
            </a:r>
          </a:p>
          <a:p>
            <a:r>
              <a:rPr lang="zh-TW" altLang="en-US" sz="2400">
                <a:solidFill>
                  <a:schemeClr val="tx2"/>
                </a:solidFill>
                <a:ea typeface="標楷體" pitchFamily="65" charset="-120"/>
              </a:rPr>
              <a:t>高階主管</a:t>
            </a:r>
            <a:r>
              <a:rPr lang="en-US" altLang="zh-TW" sz="2400">
                <a:solidFill>
                  <a:schemeClr val="tx2"/>
                </a:solidFill>
                <a:ea typeface="標楷體" pitchFamily="65" charset="-120"/>
              </a:rPr>
              <a:t>C</a:t>
            </a:r>
          </a:p>
        </p:txBody>
      </p:sp>
      <p:sp>
        <p:nvSpPr>
          <p:cNvPr id="1732615" name="Rectangle 7"/>
          <p:cNvSpPr>
            <a:spLocks noChangeArrowheads="1"/>
          </p:cNvSpPr>
          <p:nvPr/>
        </p:nvSpPr>
        <p:spPr bwMode="auto">
          <a:xfrm>
            <a:off x="5678488" y="2851150"/>
            <a:ext cx="2295525" cy="12604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zh-TW" altLang="en-US" sz="2400" b="1">
                <a:solidFill>
                  <a:schemeClr val="bg2"/>
                </a:solidFill>
                <a:ea typeface="標楷體" pitchFamily="65" charset="-120"/>
              </a:rPr>
              <a:t>贊成</a:t>
            </a:r>
          </a:p>
          <a:p>
            <a:r>
              <a:rPr lang="zh-TW" altLang="zh-TW" sz="2400">
                <a:solidFill>
                  <a:schemeClr val="bg2"/>
                </a:solidFill>
                <a:ea typeface="標楷體" pitchFamily="65" charset="-120"/>
              </a:rPr>
              <a:t>董事長周理平</a:t>
            </a:r>
            <a:endParaRPr lang="zh-TW" altLang="en-US" sz="2400">
              <a:solidFill>
                <a:schemeClr val="bg2"/>
              </a:solidFill>
              <a:ea typeface="標楷體" pitchFamily="65" charset="-120"/>
            </a:endParaRPr>
          </a:p>
          <a:p>
            <a:r>
              <a:rPr lang="zh-TW" altLang="en-US" sz="2400">
                <a:solidFill>
                  <a:schemeClr val="bg2"/>
                </a:solidFill>
                <a:ea typeface="標楷體" pitchFamily="65" charset="-120"/>
              </a:rPr>
              <a:t>生管黃宏仁</a:t>
            </a:r>
          </a:p>
        </p:txBody>
      </p:sp>
      <p:sp>
        <p:nvSpPr>
          <p:cNvPr id="1732616" name="Rectangle 8"/>
          <p:cNvSpPr>
            <a:spLocks noChangeArrowheads="1"/>
          </p:cNvSpPr>
          <p:nvPr/>
        </p:nvSpPr>
        <p:spPr bwMode="auto">
          <a:xfrm>
            <a:off x="2617788" y="4876800"/>
            <a:ext cx="2295525" cy="855663"/>
          </a:xfrm>
          <a:prstGeom prst="rect">
            <a:avLst/>
          </a:prstGeom>
          <a:solidFill>
            <a:srgbClr val="99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zh-TW" altLang="en-US" sz="2400">
                <a:solidFill>
                  <a:schemeClr val="tx2"/>
                </a:solidFill>
                <a:ea typeface="標楷體" pitchFamily="65" charset="-120"/>
              </a:rPr>
              <a:t>量力而為</a:t>
            </a:r>
          </a:p>
          <a:p>
            <a:r>
              <a:rPr lang="zh-TW" altLang="en-US" sz="2400">
                <a:solidFill>
                  <a:schemeClr val="tx2"/>
                </a:solidFill>
                <a:ea typeface="標楷體" pitchFamily="65" charset="-120"/>
              </a:rPr>
              <a:t>接一半訂單</a:t>
            </a:r>
          </a:p>
        </p:txBody>
      </p:sp>
      <p:sp>
        <p:nvSpPr>
          <p:cNvPr id="1732617" name="Rectangle 9"/>
          <p:cNvSpPr>
            <a:spLocks noChangeArrowheads="1"/>
          </p:cNvSpPr>
          <p:nvPr/>
        </p:nvSpPr>
        <p:spPr bwMode="auto">
          <a:xfrm>
            <a:off x="5678488" y="4921250"/>
            <a:ext cx="2295525" cy="8556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zh-TW" altLang="en-US" sz="2400">
                <a:solidFill>
                  <a:schemeClr val="tx2"/>
                </a:solidFill>
                <a:ea typeface="標楷體" pitchFamily="65" charset="-120"/>
              </a:rPr>
              <a:t>試試看</a:t>
            </a:r>
          </a:p>
        </p:txBody>
      </p:sp>
      <p:sp>
        <p:nvSpPr>
          <p:cNvPr id="1732618" name="Line 10"/>
          <p:cNvSpPr>
            <a:spLocks noChangeShapeType="1"/>
          </p:cNvSpPr>
          <p:nvPr/>
        </p:nvSpPr>
        <p:spPr bwMode="auto">
          <a:xfrm flipH="1">
            <a:off x="4057650" y="2400300"/>
            <a:ext cx="811213" cy="40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732619" name="Line 11"/>
          <p:cNvSpPr>
            <a:spLocks noChangeShapeType="1"/>
          </p:cNvSpPr>
          <p:nvPr/>
        </p:nvSpPr>
        <p:spPr bwMode="auto">
          <a:xfrm>
            <a:off x="3698875" y="4425950"/>
            <a:ext cx="0" cy="404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732620" name="Line 12"/>
          <p:cNvSpPr>
            <a:spLocks noChangeShapeType="1"/>
          </p:cNvSpPr>
          <p:nvPr/>
        </p:nvSpPr>
        <p:spPr bwMode="auto">
          <a:xfrm>
            <a:off x="5768975" y="2400300"/>
            <a:ext cx="719138" cy="40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732621" name="Line 13"/>
          <p:cNvSpPr>
            <a:spLocks noChangeShapeType="1"/>
          </p:cNvSpPr>
          <p:nvPr/>
        </p:nvSpPr>
        <p:spPr bwMode="auto">
          <a:xfrm>
            <a:off x="6848475" y="4111625"/>
            <a:ext cx="0" cy="809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4733925" y="3976688"/>
            <a:ext cx="4410075" cy="2881312"/>
            <a:chOff x="2285" y="2217"/>
            <a:chExt cx="2778" cy="1815"/>
          </a:xfrm>
        </p:grpSpPr>
        <p:sp>
          <p:nvSpPr>
            <p:cNvPr id="201745" name="AutoShape 15"/>
            <p:cNvSpPr>
              <a:spLocks noChangeArrowheads="1"/>
            </p:cNvSpPr>
            <p:nvPr/>
          </p:nvSpPr>
          <p:spPr bwMode="auto">
            <a:xfrm rot="314406">
              <a:off x="2285" y="2217"/>
              <a:ext cx="2778" cy="1815"/>
            </a:xfrm>
            <a:prstGeom prst="irregularSeal2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1746" name="Text Box 16"/>
            <p:cNvSpPr txBox="1">
              <a:spLocks noChangeArrowheads="1"/>
            </p:cNvSpPr>
            <p:nvPr/>
          </p:nvSpPr>
          <p:spPr bwMode="auto">
            <a:xfrm>
              <a:off x="2511" y="2812"/>
              <a:ext cx="2127" cy="10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r>
                <a:rPr lang="zh-TW" altLang="en-US" sz="2800" b="1">
                  <a:solidFill>
                    <a:schemeClr val="tx2"/>
                  </a:solidFill>
                  <a:latin typeface="標楷體" pitchFamily="65" charset="-120"/>
                  <a:ea typeface="標楷體" pitchFamily="65" charset="-120"/>
                </a:rPr>
                <a:t>獨排眾議</a:t>
              </a:r>
            </a:p>
            <a:p>
              <a:pPr algn="ctr">
                <a:spcBef>
                  <a:spcPct val="50000"/>
                </a:spcBef>
              </a:pPr>
              <a:r>
                <a:rPr lang="zh-TW" altLang="en-US" sz="2800" b="1">
                  <a:solidFill>
                    <a:schemeClr val="tx2"/>
                  </a:solidFill>
                  <a:latin typeface="標楷體" pitchFamily="65" charset="-120"/>
                  <a:ea typeface="標楷體" pitchFamily="65" charset="-120"/>
                </a:rPr>
                <a:t>挑戰極限</a:t>
              </a:r>
            </a:p>
          </p:txBody>
        </p:sp>
      </p:grpSp>
      <p:sp>
        <p:nvSpPr>
          <p:cNvPr id="1732625" name="Text Box 17"/>
          <p:cNvSpPr txBox="1">
            <a:spLocks noChangeArrowheads="1"/>
          </p:cNvSpPr>
          <p:nvPr/>
        </p:nvSpPr>
        <p:spPr bwMode="auto">
          <a:xfrm>
            <a:off x="4662488" y="1133475"/>
            <a:ext cx="4095750" cy="519113"/>
          </a:xfrm>
          <a:prstGeom prst="rect">
            <a:avLst/>
          </a:prstGeom>
          <a:solidFill>
            <a:srgbClr val="00808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聚陽成衣的危機或轉機？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2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2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732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2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732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2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732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2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732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2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732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2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732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2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732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2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732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2613" grpId="0" animBg="1"/>
      <p:bldP spid="1732614" grpId="0" animBg="1"/>
      <p:bldP spid="1732615" grpId="0" animBg="1"/>
      <p:bldP spid="1732616" grpId="0" animBg="1"/>
      <p:bldP spid="1732617" grpId="0" animBg="1"/>
      <p:bldP spid="1732618" grpId="0" animBg="1"/>
      <p:bldP spid="1732619" grpId="0" animBg="1"/>
      <p:bldP spid="1732620" grpId="0" animBg="1"/>
      <p:bldP spid="17326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F3C0F4-C5D4-411D-B163-67680E6BEDA0}" type="slidenum">
              <a:rPr lang="en-US" altLang="zh-TW"/>
              <a:pPr>
                <a:defRPr/>
              </a:pPr>
              <a:t>6</a:t>
            </a:fld>
            <a:endParaRPr lang="en-US" altLang="zh-TW"/>
          </a:p>
        </p:txBody>
      </p:sp>
      <p:sp>
        <p:nvSpPr>
          <p:cNvPr id="1618953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何謂知識？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76250" y="1735138"/>
            <a:ext cx="8229600" cy="3560762"/>
            <a:chOff x="300" y="1093"/>
            <a:chExt cx="5184" cy="2243"/>
          </a:xfrm>
        </p:grpSpPr>
        <p:pic>
          <p:nvPicPr>
            <p:cNvPr id="202757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00" y="1093"/>
              <a:ext cx="2544" cy="2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2758" name="Picture 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940" y="1110"/>
              <a:ext cx="2544" cy="2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56409A-82B7-4F1D-8DC9-25F76CEF84BD}" type="slidenum">
              <a:rPr lang="en-US" altLang="zh-TW"/>
              <a:pPr>
                <a:defRPr/>
              </a:pPr>
              <a:t>7</a:t>
            </a:fld>
            <a:endParaRPr lang="en-US" altLang="zh-TW"/>
          </a:p>
        </p:txBody>
      </p:sp>
      <p:sp>
        <p:nvSpPr>
          <p:cNvPr id="1600528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何謂知識？</a:t>
            </a:r>
          </a:p>
        </p:txBody>
      </p:sp>
      <p:graphicFrame>
        <p:nvGraphicFramePr>
          <p:cNvPr id="14338" name="Object 11"/>
          <p:cNvGraphicFramePr>
            <a:graphicFrameLocks noGrp="1" noChangeAspect="1"/>
          </p:cNvGraphicFramePr>
          <p:nvPr>
            <p:ph sz="half" idx="1"/>
          </p:nvPr>
        </p:nvGraphicFramePr>
        <p:xfrm>
          <a:off x="1285875" y="3338513"/>
          <a:ext cx="4095750" cy="20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PhotoImpact" r:id="rId3" imgW="3174603" imgH="1574603" progId="PI3.Image">
                  <p:embed/>
                </p:oleObj>
              </mc:Choice>
              <mc:Fallback>
                <p:oleObj name="PhotoImpact" r:id="rId3" imgW="3174603" imgH="1574603" progId="PI3.Image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75" y="3338513"/>
                        <a:ext cx="4095750" cy="203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00517" name="Text Box 5"/>
          <p:cNvSpPr txBox="1">
            <a:spLocks noChangeArrowheads="1"/>
          </p:cNvSpPr>
          <p:nvPr/>
        </p:nvSpPr>
        <p:spPr bwMode="auto">
          <a:xfrm>
            <a:off x="657225" y="1179513"/>
            <a:ext cx="7831138" cy="1920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2000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rPr>
              <a:t>可口可樂公司為了保存這一價值連城的秘密，將製造方程式存放在佐治亞信托公司保管庫裡。 在公司內，也僅有數位被挑選的經理，知道一部份的秘方，若他們要查看方程式，得通過佐治亞信托公司董事批准，才能打開保管庫。 其實，可口可樂九十九巴仙的製造成份已被公開，唯獨被稱為「</a:t>
            </a:r>
            <a:r>
              <a:rPr lang="en-US" altLang="zh-TW" sz="2000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rPr>
              <a:t>7X</a:t>
            </a:r>
            <a:r>
              <a:rPr lang="zh-TW" altLang="en-US" sz="2000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rPr>
              <a:t>」的配料一直未被破譯，「</a:t>
            </a:r>
            <a:r>
              <a:rPr lang="en-US" altLang="zh-TW" sz="2000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rPr>
              <a:t>7X</a:t>
            </a:r>
            <a:r>
              <a:rPr lang="zh-TW" altLang="en-US" sz="2000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rPr>
              <a:t>」迄今仍是眾人談論可口可樂時的話題之一。</a:t>
            </a:r>
          </a:p>
        </p:txBody>
      </p:sp>
      <p:sp>
        <p:nvSpPr>
          <p:cNvPr id="14342" name="Text Box 13"/>
          <p:cNvSpPr txBox="1">
            <a:spLocks noChangeArrowheads="1"/>
          </p:cNvSpPr>
          <p:nvPr/>
        </p:nvSpPr>
        <p:spPr bwMode="auto">
          <a:xfrm>
            <a:off x="657225" y="5634038"/>
            <a:ext cx="7740650" cy="701675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潘伯頓（左）就在這間藥房裡，發明可口可樂這神奇飲料，而羅賓遜（右）則給了可口可樂最有價值的資產──它的名字。 </a:t>
            </a:r>
          </a:p>
        </p:txBody>
      </p:sp>
      <p:pic>
        <p:nvPicPr>
          <p:cNvPr id="14343" name="Picture 15" descr="cokecan">
            <a:hlinkClick r:id="rId5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6"/>
          <a:srcRect/>
          <a:stretch>
            <a:fillRect/>
          </a:stretch>
        </p:blipFill>
        <p:spPr>
          <a:xfrm>
            <a:off x="6102350" y="3384550"/>
            <a:ext cx="1155700" cy="18923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00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05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503832-24F9-4177-AE81-9EF36E80346C}" type="slidenum">
              <a:rPr lang="en-US" altLang="zh-TW"/>
              <a:pPr>
                <a:defRPr/>
              </a:pPr>
              <a:t>8</a:t>
            </a:fld>
            <a:endParaRPr lang="en-US" altLang="zh-TW"/>
          </a:p>
        </p:txBody>
      </p:sp>
      <p:sp>
        <p:nvSpPr>
          <p:cNvPr id="1604618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何謂知識？</a:t>
            </a:r>
          </a:p>
        </p:txBody>
      </p:sp>
      <p:pic>
        <p:nvPicPr>
          <p:cNvPr id="203780" name="Picture 6" descr="3m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57225" y="2484438"/>
            <a:ext cx="2730500" cy="2044700"/>
          </a:xfrm>
          <a:noFill/>
        </p:spPr>
      </p:pic>
      <p:pic>
        <p:nvPicPr>
          <p:cNvPr id="1604617" name="Picture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716338" y="1089025"/>
            <a:ext cx="5072062" cy="52197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4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04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教學目標">
  <a:themeElements>
    <a:clrScheme name="Skm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Skm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km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教學目標</Template>
  <TotalTime>44</TotalTime>
  <Words>732</Words>
  <Application>Microsoft Office PowerPoint</Application>
  <PresentationFormat>如螢幕大小 (4:3)</PresentationFormat>
  <Paragraphs>50</Paragraphs>
  <Slides>8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8</vt:i4>
      </vt:variant>
    </vt:vector>
  </HeadingPairs>
  <TitlesOfParts>
    <vt:vector size="15" baseType="lpstr">
      <vt:lpstr>標楷體</vt:lpstr>
      <vt:lpstr>Arial</vt:lpstr>
      <vt:lpstr>Symbol</vt:lpstr>
      <vt:lpstr>Times New Roman</vt:lpstr>
      <vt:lpstr>教學目標</vt:lpstr>
      <vt:lpstr>Photo Editor 影像 </vt:lpstr>
      <vt:lpstr>PhotoImpact</vt:lpstr>
      <vt:lpstr>何謂知識？</vt:lpstr>
      <vt:lpstr>何謂知識？</vt:lpstr>
      <vt:lpstr>PowerPoint 簡報</vt:lpstr>
      <vt:lpstr>何謂知識？</vt:lpstr>
      <vt:lpstr>何謂知識？</vt:lpstr>
      <vt:lpstr>何謂知識？</vt:lpstr>
      <vt:lpstr>何謂知識？</vt:lpstr>
      <vt:lpstr>何謂知識？</vt:lpstr>
    </vt:vector>
  </TitlesOfParts>
  <Company>Your Company Name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何謂知識？</dc:title>
  <dc:creator>Your User Name</dc:creator>
  <cp:lastModifiedBy>George Lee</cp:lastModifiedBy>
  <cp:revision>4</cp:revision>
  <dcterms:created xsi:type="dcterms:W3CDTF">2010-07-13T14:27:42Z</dcterms:created>
  <dcterms:modified xsi:type="dcterms:W3CDTF">2017-09-12T02:31:25Z</dcterms:modified>
</cp:coreProperties>
</file>